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</p:sldIdLst>
  <p:notesMasterIdLst>
    <p:notesMasterId r:id="rId29"/>
  </p:notesMasterIdLst>
  <p:sldSz cx="14630400" cy="8229600"/>
  <p:notesSz cx="8229600" cy="14630400"/>
  <p:embeddedFontLst>
    <p:embeddedFont>
      <p:font typeface="Inter"/>
      <p:regular r:id="rId34"/>
    </p:embeddedFont>
    <p:embeddedFont>
      <p:font typeface="Inter"/>
      <p:regular r:id="rId35"/>
    </p:embeddedFont>
    <p:embeddedFont>
      <p:font typeface="Inter"/>
      <p:regular r:id="rId36"/>
    </p:embeddedFont>
    <p:embeddedFont>
      <p:font typeface="Inter"/>
      <p:regular r:id="rId37"/>
    </p:embeddedFont>
    <p:embeddedFont>
      <p:font typeface="Inter"/>
      <p:regular r:id="rId38"/>
    </p:embeddedFont>
    <p:embeddedFont>
      <p:font typeface="Inter"/>
      <p:regular r:id="rId39"/>
    </p:embeddedFont>
    <p:embeddedFont>
      <p:font typeface="Inter"/>
      <p:regular r:id="rId40"/>
    </p:embeddedFont>
    <p:embeddedFont>
      <p:font typeface="Inter"/>
      <p:regular r:id="rId41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notesMaster" Target="notesMasters/notesMaster1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33" Type="http://schemas.openxmlformats.org/officeDocument/2006/relationships/tableStyles" Target="tableStyles.xml"/><Relationship Id="rId34" Type="http://schemas.openxmlformats.org/officeDocument/2006/relationships/font" Target="fonts/font1.fntdata"/><Relationship Id="rId35" Type="http://schemas.openxmlformats.org/officeDocument/2006/relationships/font" Target="fonts/font2.fntdata"/><Relationship Id="rId36" Type="http://schemas.openxmlformats.org/officeDocument/2006/relationships/font" Target="fonts/font3.fntdata"/><Relationship Id="rId37" Type="http://schemas.openxmlformats.org/officeDocument/2006/relationships/font" Target="fonts/font4.fntdata"/><Relationship Id="rId38" Type="http://schemas.openxmlformats.org/officeDocument/2006/relationships/font" Target="fonts/font5.fntdata"/><Relationship Id="rId39" Type="http://schemas.openxmlformats.org/officeDocument/2006/relationships/font" Target="fonts/font6.fntdata"/><Relationship Id="rId40" Type="http://schemas.openxmlformats.org/officeDocument/2006/relationships/font" Target="fonts/font7.fntdata"/><Relationship Id="rId41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8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9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0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image" Target="../media/image-10-4.png"/><Relationship Id="rId5" Type="http://schemas.openxmlformats.org/officeDocument/2006/relationships/slideLayout" Target="../slideLayouts/slideLayout11.xml"/><Relationship Id="rId6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slideLayout" Target="../slideLayouts/slideLayout12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image" Target="../media/image-12-2.png"/><Relationship Id="rId3" Type="http://schemas.openxmlformats.org/officeDocument/2006/relationships/image" Target="../media/image-12-3.png"/><Relationship Id="rId4" Type="http://schemas.openxmlformats.org/officeDocument/2006/relationships/image" Target="../media/image-12-4.png"/><Relationship Id="rId5" Type="http://schemas.openxmlformats.org/officeDocument/2006/relationships/slideLayout" Target="../slideLayouts/slideLayout13.xml"/><Relationship Id="rId6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png"/><Relationship Id="rId2" Type="http://schemas.openxmlformats.org/officeDocument/2006/relationships/slideLayout" Target="../slideLayouts/slideLayout14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-1.png"/><Relationship Id="rId2" Type="http://schemas.openxmlformats.org/officeDocument/2006/relationships/image" Target="../media/image-14-2.png"/><Relationship Id="rId3" Type="http://schemas.openxmlformats.org/officeDocument/2006/relationships/image" Target="../media/image-14-3.png"/><Relationship Id="rId4" Type="http://schemas.openxmlformats.org/officeDocument/2006/relationships/image" Target="../media/image-14-4.png"/><Relationship Id="rId5" Type="http://schemas.openxmlformats.org/officeDocument/2006/relationships/slideLayout" Target="../slideLayouts/slideLayout15.xml"/><Relationship Id="rId6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5-1.png"/><Relationship Id="rId2" Type="http://schemas.openxmlformats.org/officeDocument/2006/relationships/image" Target="../media/image-15-2.png"/><Relationship Id="rId3" Type="http://schemas.openxmlformats.org/officeDocument/2006/relationships/slideLayout" Target="../slideLayouts/slideLayout16.xml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6-1.png"/><Relationship Id="rId2" Type="http://schemas.openxmlformats.org/officeDocument/2006/relationships/slideLayout" Target="../slideLayouts/slideLayout17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7-1.png"/><Relationship Id="rId2" Type="http://schemas.openxmlformats.org/officeDocument/2006/relationships/image" Target="../media/image-17-2.png"/><Relationship Id="rId3" Type="http://schemas.openxmlformats.org/officeDocument/2006/relationships/image" Target="../media/image-17-3.png"/><Relationship Id="rId4" Type="http://schemas.openxmlformats.org/officeDocument/2006/relationships/image" Target="../media/image-17-4.png"/><Relationship Id="rId5" Type="http://schemas.openxmlformats.org/officeDocument/2006/relationships/image" Target="../media/image-17-5.png"/><Relationship Id="rId6" Type="http://schemas.openxmlformats.org/officeDocument/2006/relationships/image" Target="../media/image-17-6.png"/><Relationship Id="rId7" Type="http://schemas.openxmlformats.org/officeDocument/2006/relationships/slideLayout" Target="../slideLayouts/slideLayout18.xml"/><Relationship Id="rId8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8-1.png"/><Relationship Id="rId2" Type="http://schemas.openxmlformats.org/officeDocument/2006/relationships/slideLayout" Target="../slideLayouts/slideLayout19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9-1.png"/><Relationship Id="rId2" Type="http://schemas.openxmlformats.org/officeDocument/2006/relationships/image" Target="../media/image-19-2.png"/><Relationship Id="rId3" Type="http://schemas.openxmlformats.org/officeDocument/2006/relationships/slideLayout" Target="../slideLayouts/slideLayout20.xml"/><Relationship Id="rId4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0-1.png"/><Relationship Id="rId2" Type="http://schemas.openxmlformats.org/officeDocument/2006/relationships/slideLayout" Target="../slideLayouts/slideLayout2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1-1.png"/><Relationship Id="rId2" Type="http://schemas.openxmlformats.org/officeDocument/2006/relationships/image" Target="../media/image-21-2.png"/><Relationship Id="rId3" Type="http://schemas.openxmlformats.org/officeDocument/2006/relationships/image" Target="../media/image-21-3.png"/><Relationship Id="rId4" Type="http://schemas.openxmlformats.org/officeDocument/2006/relationships/image" Target="../media/image-21-4.png"/><Relationship Id="rId5" Type="http://schemas.openxmlformats.org/officeDocument/2006/relationships/slideLayout" Target="../slideLayouts/slideLayout22.xml"/><Relationship Id="rId6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2-1.png"/><Relationship Id="rId2" Type="http://schemas.openxmlformats.org/officeDocument/2006/relationships/slideLayout" Target="../slideLayouts/slideLayout23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3-1.png"/><Relationship Id="rId2" Type="http://schemas.openxmlformats.org/officeDocument/2006/relationships/image" Target="../media/image-23-2.png"/><Relationship Id="rId3" Type="http://schemas.openxmlformats.org/officeDocument/2006/relationships/image" Target="../media/image-23-3.png"/><Relationship Id="rId4" Type="http://schemas.openxmlformats.org/officeDocument/2006/relationships/image" Target="../media/image-23-4.png"/><Relationship Id="rId5" Type="http://schemas.openxmlformats.org/officeDocument/2006/relationships/image" Target="../media/image-23-5.png"/><Relationship Id="rId6" Type="http://schemas.openxmlformats.org/officeDocument/2006/relationships/image" Target="../media/image-23-6.png"/><Relationship Id="rId7" Type="http://schemas.openxmlformats.org/officeDocument/2006/relationships/slideLayout" Target="../slideLayouts/slideLayout24.xml"/><Relationship Id="rId8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4-1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5-1.png"/><Relationship Id="rId2" Type="http://schemas.openxmlformats.org/officeDocument/2006/relationships/image" Target="../media/image-25-2.png"/><Relationship Id="rId3" Type="http://schemas.openxmlformats.org/officeDocument/2006/relationships/image" Target="../media/image-25-3.png"/><Relationship Id="rId4" Type="http://schemas.openxmlformats.org/officeDocument/2006/relationships/image" Target="../media/image-25-4.png"/><Relationship Id="rId5" Type="http://schemas.openxmlformats.org/officeDocument/2006/relationships/image" Target="../media/image-25-5.png"/><Relationship Id="rId6" Type="http://schemas.openxmlformats.org/officeDocument/2006/relationships/slideLayout" Target="../slideLayouts/slideLayout26.xml"/><Relationship Id="rId7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6-1.png"/><Relationship Id="rId2" Type="http://schemas.openxmlformats.org/officeDocument/2006/relationships/image" Target="../media/image-26-2.png"/><Relationship Id="rId3" Type="http://schemas.openxmlformats.org/officeDocument/2006/relationships/slideLayout" Target="../slideLayouts/slideLayout27.xml"/><Relationship Id="rId4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7-1.png"/><Relationship Id="rId2" Type="http://schemas.openxmlformats.org/officeDocument/2006/relationships/image" Target="../media/image-27-2.png"/><Relationship Id="rId3" Type="http://schemas.openxmlformats.org/officeDocument/2006/relationships/image" Target="../media/image-27-3.png"/><Relationship Id="rId4" Type="http://schemas.openxmlformats.org/officeDocument/2006/relationships/image" Target="../media/image-27-4.png"/><Relationship Id="rId5" Type="http://schemas.openxmlformats.org/officeDocument/2006/relationships/image" Target="../media/image-27-5.png"/><Relationship Id="rId6" Type="http://schemas.openxmlformats.org/officeDocument/2006/relationships/slideLayout" Target="../slideLayouts/slideLayout28.xml"/><Relationship Id="rId7" Type="http://schemas.openxmlformats.org/officeDocument/2006/relationships/notesSlide" Target="../notesSlides/notesSlide2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slideLayout" Target="../slideLayouts/slideLayout4.xml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slideLayout" Target="../slideLayouts/slideLayout5.xml"/><Relationship Id="rId6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slideLayout" Target="../slideLayouts/slideLayout6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slideLayout" Target="../slideLayouts/slideLayout7.xml"/><Relationship Id="rId7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slideLayout" Target="../slideLayouts/slideLayout8.xml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6" Type="http://schemas.openxmlformats.org/officeDocument/2006/relationships/slideLayout" Target="../slideLayouts/slideLayout9.xml"/><Relationship Id="rId7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5" Type="http://schemas.openxmlformats.org/officeDocument/2006/relationships/image" Target="../media/image-9-5.png"/><Relationship Id="rId6" Type="http://schemas.openxmlformats.org/officeDocument/2006/relationships/image" Target="../media/image-9-6.png"/><Relationship Id="rId7" Type="http://schemas.openxmlformats.org/officeDocument/2006/relationships/image" Target="../media/image-9-7.png"/><Relationship Id="rId8" Type="http://schemas.openxmlformats.org/officeDocument/2006/relationships/image" Target="../media/image-9-8.png"/><Relationship Id="rId9" Type="http://schemas.openxmlformats.org/officeDocument/2006/relationships/image" Target="../media/image-9-9.png"/><Relationship Id="rId10" Type="http://schemas.openxmlformats.org/officeDocument/2006/relationships/slideLayout" Target="../slideLayouts/slideLayout10.xml"/><Relationship Id="rId11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69152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Integrating Redux in React Native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44924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Unlock seamless state management in your React Native app by integrating Redux. This presentation will guide you through Redux concepts and implementation.</a:t>
            </a:r>
            <a:endParaRPr lang="en-US" sz="175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07735" y="228600"/>
            <a:ext cx="1094065" cy="42660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94460"/>
            <a:ext cx="620577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Creating a Redux Slice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443401"/>
            <a:ext cx="1134070" cy="136088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268022" y="26702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Define Initial State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2268022" y="3160633"/>
            <a:ext cx="115685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Establish the starting state object for your feature using Redux Toolkit's createSlice API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3804285"/>
            <a:ext cx="1134070" cy="166985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2268022" y="40310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Create Reducers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2268022" y="4521517"/>
            <a:ext cx="115685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Implement pure functions that handle state transitions without mutations. Redux Toolkit handles immutability automatically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5474137"/>
            <a:ext cx="1134070" cy="1360884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2268022" y="570095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Export Actions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2268022" y="6191369"/>
            <a:ext cx="115685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Extract and export the auto-generated action creators that components will use with useDispatch</a:t>
            </a:r>
            <a:endParaRPr lang="en-US" sz="17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07735" y="228600"/>
            <a:ext cx="1094065" cy="426601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98540"/>
            <a:ext cx="622982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Counter Slice Example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1747480"/>
            <a:ext cx="13042821" cy="5783580"/>
          </a:xfrm>
          <a:prstGeom prst="roundRect">
            <a:avLst>
              <a:gd name="adj" fmla="val 1647"/>
            </a:avLst>
          </a:prstGeom>
          <a:solidFill>
            <a:srgbClr val="FBE1D0"/>
          </a:solidFill>
          <a:ln/>
        </p:spPr>
      </p:sp>
      <p:sp>
        <p:nvSpPr>
          <p:cNvPr id="4" name="Shape 2"/>
          <p:cNvSpPr/>
          <p:nvPr/>
        </p:nvSpPr>
        <p:spPr>
          <a:xfrm>
            <a:off x="782479" y="1747480"/>
            <a:ext cx="13065443" cy="5783580"/>
          </a:xfrm>
          <a:prstGeom prst="roundRect">
            <a:avLst>
              <a:gd name="adj" fmla="val 588"/>
            </a:avLst>
          </a:prstGeom>
          <a:solidFill>
            <a:srgbClr val="FBE1D0"/>
          </a:solidFill>
          <a:ln/>
        </p:spPr>
      </p:sp>
      <p:sp>
        <p:nvSpPr>
          <p:cNvPr id="5" name="Text 3"/>
          <p:cNvSpPr/>
          <p:nvPr/>
        </p:nvSpPr>
        <p:spPr>
          <a:xfrm>
            <a:off x="1009293" y="1917502"/>
            <a:ext cx="12611814" cy="54435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//counterSlice.js
import { createSlice } from '@reduxjs/toolkit'
export const counterSlice = createSlice({
  name: 'counter',
  initialState: 0,
  reducers: {
    increment: (state) =&gt; state + 1,
    decrement: (state) =&gt; state - 1,
  },
})
export const { increment, decrement } = counterSlice.actions
export default counterSlice.reducer
</a:t>
            </a:r>
            <a:endParaRPr lang="en-US" sz="1750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307735" y="228600"/>
            <a:ext cx="1094065" cy="426601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59825"/>
            <a:ext cx="595776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Configuring the Store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622233"/>
            <a:ext cx="2173724" cy="1306949"/>
          </a:xfrm>
          <a:prstGeom prst="roundRect">
            <a:avLst>
              <a:gd name="adj" fmla="val 7289"/>
            </a:avLst>
          </a:prstGeom>
          <a:solidFill>
            <a:srgbClr val="FBE1D0"/>
          </a:solidFill>
          <a:ln w="7620">
            <a:solidFill>
              <a:srgbClr val="E1C7B6"/>
            </a:solidFill>
            <a:prstDash val="solid"/>
          </a:ln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21167" y="3076337"/>
            <a:ext cx="318968" cy="39862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194328" y="2849047"/>
            <a:ext cx="306157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Import configureStore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3194328" y="3339465"/>
            <a:ext cx="306157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From Redux Toolkit package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3080861" y="3913942"/>
            <a:ext cx="10642402" cy="15240"/>
          </a:xfrm>
          <a:prstGeom prst="roundRect">
            <a:avLst>
              <a:gd name="adj" fmla="val 625116"/>
            </a:avLst>
          </a:prstGeom>
          <a:solidFill>
            <a:srgbClr val="E1C7B6"/>
          </a:solidFill>
          <a:ln/>
        </p:spPr>
      </p:sp>
      <p:sp>
        <p:nvSpPr>
          <p:cNvPr id="8" name="Shape 5"/>
          <p:cNvSpPr/>
          <p:nvPr/>
        </p:nvSpPr>
        <p:spPr>
          <a:xfrm>
            <a:off x="793790" y="4042529"/>
            <a:ext cx="4347567" cy="1306949"/>
          </a:xfrm>
          <a:prstGeom prst="roundRect">
            <a:avLst>
              <a:gd name="adj" fmla="val 7289"/>
            </a:avLst>
          </a:prstGeom>
          <a:solidFill>
            <a:srgbClr val="FBE1D0"/>
          </a:solidFill>
          <a:ln w="7620">
            <a:solidFill>
              <a:srgbClr val="E1C7B6"/>
            </a:solidFill>
            <a:prstDash val="solid"/>
          </a:ln>
        </p:spPr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8089" y="4496633"/>
            <a:ext cx="318968" cy="398621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5368171" y="42693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Add Reducers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5368171" y="4759762"/>
            <a:ext cx="362366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Connect feature reducers to store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5254704" y="5334238"/>
            <a:ext cx="8468558" cy="15240"/>
          </a:xfrm>
          <a:prstGeom prst="roundRect">
            <a:avLst>
              <a:gd name="adj" fmla="val 625116"/>
            </a:avLst>
          </a:prstGeom>
          <a:solidFill>
            <a:srgbClr val="E1C7B6"/>
          </a:solidFill>
          <a:ln/>
        </p:spPr>
      </p:sp>
      <p:sp>
        <p:nvSpPr>
          <p:cNvPr id="13" name="Shape 9"/>
          <p:cNvSpPr/>
          <p:nvPr/>
        </p:nvSpPr>
        <p:spPr>
          <a:xfrm>
            <a:off x="793790" y="5462826"/>
            <a:ext cx="6521410" cy="1306949"/>
          </a:xfrm>
          <a:prstGeom prst="roundRect">
            <a:avLst>
              <a:gd name="adj" fmla="val 7289"/>
            </a:avLst>
          </a:prstGeom>
          <a:solidFill>
            <a:srgbClr val="FBE1D0"/>
          </a:solidFill>
          <a:ln w="7620">
            <a:solidFill>
              <a:srgbClr val="E1C7B6"/>
            </a:solidFill>
            <a:prstDash val="solid"/>
          </a:ln>
        </p:spPr>
      </p:sp>
      <p:pic>
        <p:nvPicPr>
          <p:cNvPr id="1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5011" y="5916930"/>
            <a:ext cx="318968" cy="398621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7542014" y="568964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Set Up Defaults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7542014" y="6180058"/>
            <a:ext cx="547342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Middleware and DevTools configured automatically</a:t>
            </a:r>
            <a:endParaRPr lang="en-US" sz="1750" dirty="0"/>
          </a:p>
        </p:txBody>
      </p:sp>
      <p:pic>
        <p:nvPicPr>
          <p:cNvPr id="17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07735" y="228600"/>
            <a:ext cx="1094065" cy="426601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05796"/>
            <a:ext cx="794158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Store Configuration Example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654737"/>
            <a:ext cx="13042821" cy="3969067"/>
          </a:xfrm>
          <a:prstGeom prst="roundRect">
            <a:avLst>
              <a:gd name="adj" fmla="val 2400"/>
            </a:avLst>
          </a:prstGeom>
          <a:solidFill>
            <a:srgbClr val="FBE1D0"/>
          </a:solidFill>
          <a:ln/>
        </p:spPr>
      </p:sp>
      <p:sp>
        <p:nvSpPr>
          <p:cNvPr id="4" name="Shape 2"/>
          <p:cNvSpPr/>
          <p:nvPr/>
        </p:nvSpPr>
        <p:spPr>
          <a:xfrm>
            <a:off x="782479" y="2654737"/>
            <a:ext cx="13065443" cy="3969067"/>
          </a:xfrm>
          <a:prstGeom prst="roundRect">
            <a:avLst>
              <a:gd name="adj" fmla="val 857"/>
            </a:avLst>
          </a:prstGeom>
          <a:solidFill>
            <a:srgbClr val="FBE1D0"/>
          </a:solidFill>
          <a:ln/>
        </p:spPr>
      </p:sp>
      <p:sp>
        <p:nvSpPr>
          <p:cNvPr id="5" name="Text 3"/>
          <p:cNvSpPr/>
          <p:nvPr/>
        </p:nvSpPr>
        <p:spPr>
          <a:xfrm>
            <a:off x="1009293" y="2824758"/>
            <a:ext cx="12611814" cy="3629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//store.js
import { configureStore } from '@reduxjs/toolkit'
import counterReducer from './counterSlice'
export const store = configureStore({
  reducer: {
    counter: counterReducer,
  },
})
</a:t>
            </a:r>
            <a:endParaRPr lang="en-US" sz="1750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307735" y="228600"/>
            <a:ext cx="1094065" cy="426601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179451"/>
            <a:ext cx="914888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Connecting Store to React Native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22839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BE1D0"/>
          </a:solidFill>
          <a:ln w="7620">
            <a:solidFill>
              <a:srgbClr val="E1C7B6"/>
            </a:solidFill>
            <a:prstDash val="solid"/>
          </a:ln>
        </p:spPr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860" y="5270897"/>
            <a:ext cx="340162" cy="42529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530906" y="530625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Import Provider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1530906" y="5796677"/>
            <a:ext cx="342149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From react-redux package to connect store with components.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5235893" y="522839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BE1D0"/>
          </a:solidFill>
          <a:ln w="7620">
            <a:solidFill>
              <a:srgbClr val="E1C7B6"/>
            </a:solidFill>
            <a:prstDash val="solid"/>
          </a:ln>
        </p:spPr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0963" y="5270897"/>
            <a:ext cx="340162" cy="42529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5973008" y="5306258"/>
            <a:ext cx="312705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Wrap Root Component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5973008" y="5796677"/>
            <a:ext cx="342149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Place Provider around your app's main component.</a:t>
            </a:r>
            <a:endParaRPr lang="en-US" sz="1750" dirty="0"/>
          </a:p>
        </p:txBody>
      </p:sp>
      <p:sp>
        <p:nvSpPr>
          <p:cNvPr id="12" name="Shape 7"/>
          <p:cNvSpPr/>
          <p:nvPr/>
        </p:nvSpPr>
        <p:spPr>
          <a:xfrm>
            <a:off x="9677995" y="522839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BE1D0"/>
          </a:solidFill>
          <a:ln w="7620">
            <a:solidFill>
              <a:srgbClr val="E1C7B6"/>
            </a:solidFill>
            <a:prstDash val="solid"/>
          </a:ln>
        </p:spPr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63065" y="5270897"/>
            <a:ext cx="340162" cy="425291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0415111" y="530625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Pass Store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10415111" y="5796677"/>
            <a:ext cx="342149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Supply the configured store as a prop to Provider.</a:t>
            </a:r>
            <a:endParaRPr lang="en-US" sz="175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879991"/>
            <a:ext cx="681097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Provider Implementation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1928932"/>
            <a:ext cx="7556421" cy="5420678"/>
          </a:xfrm>
          <a:prstGeom prst="roundRect">
            <a:avLst>
              <a:gd name="adj" fmla="val 1757"/>
            </a:avLst>
          </a:prstGeom>
          <a:solidFill>
            <a:srgbClr val="FBE1D0"/>
          </a:solidFill>
          <a:ln/>
        </p:spPr>
      </p:sp>
      <p:sp>
        <p:nvSpPr>
          <p:cNvPr id="5" name="Shape 2"/>
          <p:cNvSpPr/>
          <p:nvPr/>
        </p:nvSpPr>
        <p:spPr>
          <a:xfrm>
            <a:off x="6268879" y="1928932"/>
            <a:ext cx="7579043" cy="5420678"/>
          </a:xfrm>
          <a:prstGeom prst="roundRect">
            <a:avLst>
              <a:gd name="adj" fmla="val 628"/>
            </a:avLst>
          </a:prstGeom>
          <a:solidFill>
            <a:srgbClr val="FBE1D0"/>
          </a:solidFill>
          <a:ln/>
        </p:spPr>
      </p:sp>
      <p:sp>
        <p:nvSpPr>
          <p:cNvPr id="6" name="Text 3"/>
          <p:cNvSpPr/>
          <p:nvPr/>
        </p:nvSpPr>
        <p:spPr>
          <a:xfrm>
            <a:off x="6495693" y="2098953"/>
            <a:ext cx="7125414" cy="50806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//app.js
import React from 'react'
import { Provider } from 'react-redux'
import { store } from './store'
import Counter from './Counter'
export default function App() {
  return (
    &lt;Provider store={store}&gt;
      &lt;Counter/&gt;
    &lt;/Provider&gt;
  )
}
</a:t>
            </a:r>
            <a:endParaRPr lang="en-US" sz="175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07735" y="228600"/>
            <a:ext cx="1094065" cy="426601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59130"/>
            <a:ext cx="6319123" cy="531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150"/>
              </a:lnSpc>
              <a:buNone/>
            </a:pPr>
            <a:r>
              <a:rPr lang="en-US" sz="33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Complete Counter Component</a:t>
            </a:r>
            <a:endParaRPr lang="en-US" sz="3300" dirty="0"/>
          </a:p>
        </p:txBody>
      </p:sp>
      <p:sp>
        <p:nvSpPr>
          <p:cNvPr id="3" name="Shape 1"/>
          <p:cNvSpPr/>
          <p:nvPr/>
        </p:nvSpPr>
        <p:spPr>
          <a:xfrm>
            <a:off x="793790" y="1445895"/>
            <a:ext cx="13042821" cy="5660946"/>
          </a:xfrm>
          <a:prstGeom prst="roundRect">
            <a:avLst>
              <a:gd name="adj" fmla="val 1262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01410" y="1453515"/>
            <a:ext cx="13027581" cy="564570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5" name="Shape 3"/>
          <p:cNvSpPr/>
          <p:nvPr/>
        </p:nvSpPr>
        <p:spPr>
          <a:xfrm>
            <a:off x="971550" y="1563172"/>
            <a:ext cx="7582019" cy="5426393"/>
          </a:xfrm>
          <a:prstGeom prst="roundRect">
            <a:avLst>
              <a:gd name="adj" fmla="val 1317"/>
            </a:avLst>
          </a:prstGeom>
          <a:solidFill>
            <a:srgbClr val="FBE1D0"/>
          </a:solidFill>
          <a:ln/>
        </p:spPr>
      </p:sp>
      <p:sp>
        <p:nvSpPr>
          <p:cNvPr id="6" name="Shape 4"/>
          <p:cNvSpPr/>
          <p:nvPr/>
        </p:nvSpPr>
        <p:spPr>
          <a:xfrm>
            <a:off x="963097" y="1563172"/>
            <a:ext cx="7598926" cy="5426393"/>
          </a:xfrm>
          <a:prstGeom prst="roundRect">
            <a:avLst>
              <a:gd name="adj" fmla="val 470"/>
            </a:avLst>
          </a:prstGeom>
          <a:solidFill>
            <a:srgbClr val="FBE1D0"/>
          </a:solidFill>
          <a:ln/>
        </p:spPr>
      </p:sp>
      <p:sp>
        <p:nvSpPr>
          <p:cNvPr id="7" name="Text 5"/>
          <p:cNvSpPr/>
          <p:nvPr/>
        </p:nvSpPr>
        <p:spPr>
          <a:xfrm>
            <a:off x="1133118" y="1690687"/>
            <a:ext cx="7258883" cy="51713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import React from 'react'</a:t>
            </a:r>
            <a:endParaRPr lang="en-US" sz="1300" dirty="0"/>
          </a:p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import { View, Text, Button } from 'react-native'</a:t>
            </a:r>
            <a:endParaRPr lang="en-US" sz="1300" dirty="0"/>
          </a:p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import { useSelector, useDispatch } from 'react-redux'</a:t>
            </a:r>
            <a:endParaRPr lang="en-US" sz="1300" dirty="0"/>
          </a:p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import { increment, decrement } from './counterSlice'</a:t>
            </a:r>
            <a:endParaRPr lang="en-US" sz="1300" dirty="0"/>
          </a:p>
          <a:p>
            <a:pPr algn="l" indent="0" marL="0">
              <a:lnSpc>
                <a:spcPts val="2100"/>
              </a:lnSpc>
              <a:buNone/>
            </a:pPr>
            <a:endParaRPr lang="en-US" sz="1300" dirty="0"/>
          </a:p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export default function Counter() {</a:t>
            </a:r>
            <a:endParaRPr lang="en-US" sz="1300" dirty="0"/>
          </a:p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const count = useSelector(state =&gt; state.counter)</a:t>
            </a:r>
            <a:endParaRPr lang="en-US" sz="1300" dirty="0"/>
          </a:p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const dispatch = useDispatch()</a:t>
            </a:r>
            <a:endParaRPr lang="en-US" sz="1300" dirty="0"/>
          </a:p>
          <a:p>
            <a:pPr algn="l" indent="0" marL="0">
              <a:lnSpc>
                <a:spcPts val="2100"/>
              </a:lnSpc>
              <a:buNone/>
            </a:pPr>
            <a:endParaRPr lang="en-US" sz="1300" dirty="0"/>
          </a:p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return (</a:t>
            </a:r>
            <a:endParaRPr lang="en-US" sz="1300" dirty="0"/>
          </a:p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&lt;View style={styles.container}&gt;</a:t>
            </a:r>
            <a:endParaRPr lang="en-US" sz="1300" dirty="0"/>
          </a:p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&lt;Text style={styles.countText}&gt;Count: {count}&lt;/Text&gt;</a:t>
            </a:r>
            <a:endParaRPr lang="en-US" sz="1300" dirty="0"/>
          </a:p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&lt;View style={styles.buttonContainer}&gt;</a:t>
            </a:r>
            <a:endParaRPr lang="en-US" sz="1300" dirty="0"/>
          </a:p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&lt;Button title="Increment" onPress={() =&gt; dispatch(increment())} /&gt;</a:t>
            </a:r>
            <a:endParaRPr lang="en-US" sz="1300" dirty="0"/>
          </a:p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&lt;Button title="Decrement" onPress={() =&gt; dispatch(decrement())} /&gt;</a:t>
            </a:r>
            <a:endParaRPr lang="en-US" sz="1300" dirty="0"/>
          </a:p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&lt;/View&gt;</a:t>
            </a:r>
            <a:endParaRPr lang="en-US" sz="1300" dirty="0"/>
          </a:p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&lt;/View&gt;</a:t>
            </a:r>
            <a:endParaRPr lang="en-US" sz="1300" dirty="0"/>
          </a:p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)</a:t>
            </a:r>
            <a:endParaRPr lang="en-US" sz="1300" dirty="0"/>
          </a:p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} </a:t>
            </a:r>
            <a:endParaRPr lang="en-US" sz="1300" dirty="0"/>
          </a:p>
        </p:txBody>
      </p:sp>
      <p:sp>
        <p:nvSpPr>
          <p:cNvPr id="8" name="Shape 6"/>
          <p:cNvSpPr/>
          <p:nvPr/>
        </p:nvSpPr>
        <p:spPr>
          <a:xfrm>
            <a:off x="8901232" y="1563172"/>
            <a:ext cx="4757738" cy="4609862"/>
          </a:xfrm>
          <a:prstGeom prst="roundRect">
            <a:avLst>
              <a:gd name="adj" fmla="val 1550"/>
            </a:avLst>
          </a:prstGeom>
          <a:solidFill>
            <a:srgbClr val="FBE1D0"/>
          </a:solidFill>
          <a:ln/>
        </p:spPr>
      </p:sp>
      <p:sp>
        <p:nvSpPr>
          <p:cNvPr id="9" name="Shape 7"/>
          <p:cNvSpPr/>
          <p:nvPr/>
        </p:nvSpPr>
        <p:spPr>
          <a:xfrm>
            <a:off x="8892778" y="1563172"/>
            <a:ext cx="4774644" cy="4609862"/>
          </a:xfrm>
          <a:prstGeom prst="roundRect">
            <a:avLst>
              <a:gd name="adj" fmla="val 554"/>
            </a:avLst>
          </a:prstGeom>
          <a:solidFill>
            <a:srgbClr val="FBE1D0"/>
          </a:solidFill>
          <a:ln/>
        </p:spPr>
      </p:sp>
      <p:sp>
        <p:nvSpPr>
          <p:cNvPr id="10" name="Text 8"/>
          <p:cNvSpPr/>
          <p:nvPr/>
        </p:nvSpPr>
        <p:spPr>
          <a:xfrm>
            <a:off x="9062799" y="1690687"/>
            <a:ext cx="4434602" cy="43548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const styles = StyleSheet.create({</a:t>
            </a:r>
            <a:endParaRPr lang="en-US" sz="1300" dirty="0"/>
          </a:p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container: {</a:t>
            </a:r>
            <a:endParaRPr lang="en-US" sz="1300" dirty="0"/>
          </a:p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flex: 1,</a:t>
            </a:r>
            <a:endParaRPr lang="en-US" sz="1300" dirty="0"/>
          </a:p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justifyContent: 'center',</a:t>
            </a:r>
            <a:endParaRPr lang="en-US" sz="1300" dirty="0"/>
          </a:p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alignItems: 'center',</a:t>
            </a:r>
            <a:endParaRPr lang="en-US" sz="1300" dirty="0"/>
          </a:p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},</a:t>
            </a:r>
            <a:endParaRPr lang="en-US" sz="1300" dirty="0"/>
          </a:p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countText: {</a:t>
            </a:r>
            <a:endParaRPr lang="en-US" sz="1300" dirty="0"/>
          </a:p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fontSize: 24,</a:t>
            </a:r>
            <a:endParaRPr lang="en-US" sz="1300" dirty="0"/>
          </a:p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marginBottom: 20,</a:t>
            </a:r>
            <a:endParaRPr lang="en-US" sz="1300" dirty="0"/>
          </a:p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},</a:t>
            </a:r>
            <a:endParaRPr lang="en-US" sz="1300" dirty="0"/>
          </a:p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buttonContainer: {</a:t>
            </a:r>
            <a:endParaRPr lang="en-US" sz="1300" dirty="0"/>
          </a:p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flexDirection: 'row',</a:t>
            </a:r>
            <a:endParaRPr lang="en-US" sz="1300" dirty="0"/>
          </a:p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justifyContent: 'space-between',</a:t>
            </a:r>
            <a:endParaRPr lang="en-US" sz="1300" dirty="0"/>
          </a:p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width: 200,</a:t>
            </a:r>
            <a:endParaRPr lang="en-US" sz="1300" dirty="0"/>
          </a:p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},</a:t>
            </a:r>
            <a:endParaRPr lang="en-US" sz="1300" dirty="0"/>
          </a:p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000000"/>
                </a:solidFill>
                <a:highlight>
                  <a:srgbClr val="FBE1D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})</a:t>
            </a:r>
            <a:endParaRPr lang="en-US" sz="1300" dirty="0"/>
          </a:p>
        </p:txBody>
      </p:sp>
      <p:sp>
        <p:nvSpPr>
          <p:cNvPr id="11" name="Text 9"/>
          <p:cNvSpPr/>
          <p:nvPr/>
        </p:nvSpPr>
        <p:spPr>
          <a:xfrm>
            <a:off x="793790" y="7298174"/>
            <a:ext cx="13042821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endParaRPr lang="en-US" sz="1300" dirty="0"/>
          </a:p>
        </p:txBody>
      </p:sp>
      <p:pic>
        <p:nvPicPr>
          <p:cNvPr id="1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307735" y="228600"/>
            <a:ext cx="1094065" cy="426601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868561"/>
            <a:ext cx="596907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Redux Flow Overview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190" y="1917502"/>
            <a:ext cx="1134070" cy="13608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754422" y="2144316"/>
            <a:ext cx="334351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Define State &amp; Reducers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754422" y="2634734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Create slice with initial state and update logic.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0190" y="3278386"/>
            <a:ext cx="1134070" cy="136088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754422" y="35052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Configure Store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754422" y="3995618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Set up Redux store with reducers.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4639270"/>
            <a:ext cx="1134070" cy="136088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754422" y="486608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Provide Store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754422" y="5356503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Make store available to component tree.</a:t>
            </a:r>
            <a:endParaRPr lang="en-US" sz="17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0190" y="6000155"/>
            <a:ext cx="1134070" cy="1360884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754422" y="62269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Interact with Store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7754422" y="6717387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Components read state and dispatch actions.</a:t>
            </a:r>
            <a:endParaRPr lang="en-US" sz="1750" dirty="0"/>
          </a:p>
        </p:txBody>
      </p:sp>
      <p:pic>
        <p:nvPicPr>
          <p:cNvPr id="16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307735" y="228600"/>
            <a:ext cx="1094065" cy="426601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468160"/>
            <a:ext cx="470165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User Interaction Flow</a:t>
            </a:r>
            <a:endParaRPr lang="en-US" sz="3550" dirty="0"/>
          </a:p>
        </p:txBody>
      </p:sp>
      <p:sp>
        <p:nvSpPr>
          <p:cNvPr id="4" name="Shape 1"/>
          <p:cNvSpPr/>
          <p:nvPr/>
        </p:nvSpPr>
        <p:spPr>
          <a:xfrm>
            <a:off x="793790" y="2307312"/>
            <a:ext cx="944523" cy="1045488"/>
          </a:xfrm>
          <a:prstGeom prst="roundRect">
            <a:avLst>
              <a:gd name="adj" fmla="val 8069"/>
            </a:avLst>
          </a:prstGeom>
          <a:solidFill>
            <a:srgbClr val="FBE1D0"/>
          </a:solidFill>
          <a:ln w="7620">
            <a:solidFill>
              <a:srgbClr val="E1C7B6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138476" y="2670572"/>
            <a:ext cx="255151" cy="318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20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1919764" y="2488763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User Action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1919764" y="2881074"/>
            <a:ext cx="264021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User presses increment button</a:t>
            </a:r>
            <a:endParaRPr lang="en-US" sz="1400" dirty="0"/>
          </a:p>
        </p:txBody>
      </p:sp>
      <p:sp>
        <p:nvSpPr>
          <p:cNvPr id="8" name="Shape 5"/>
          <p:cNvSpPr/>
          <p:nvPr/>
        </p:nvSpPr>
        <p:spPr>
          <a:xfrm>
            <a:off x="1829038" y="3343275"/>
            <a:ext cx="6430447" cy="11430"/>
          </a:xfrm>
          <a:prstGeom prst="roundRect">
            <a:avLst>
              <a:gd name="adj" fmla="val 666790"/>
            </a:avLst>
          </a:prstGeom>
          <a:solidFill>
            <a:srgbClr val="E1C7B6"/>
          </a:solidFill>
          <a:ln/>
        </p:spPr>
      </p:sp>
      <p:sp>
        <p:nvSpPr>
          <p:cNvPr id="9" name="Shape 6"/>
          <p:cNvSpPr/>
          <p:nvPr/>
        </p:nvSpPr>
        <p:spPr>
          <a:xfrm>
            <a:off x="793790" y="3443526"/>
            <a:ext cx="1889046" cy="1045488"/>
          </a:xfrm>
          <a:prstGeom prst="roundRect">
            <a:avLst>
              <a:gd name="adj" fmla="val 7290"/>
            </a:avLst>
          </a:prstGeom>
          <a:solidFill>
            <a:srgbClr val="FBE1D0"/>
          </a:solidFill>
          <a:ln w="7620">
            <a:solidFill>
              <a:srgbClr val="E1C7B6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1610678" y="3806785"/>
            <a:ext cx="255151" cy="318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20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</a:t>
            </a:r>
            <a:endParaRPr lang="en-US" sz="2000" dirty="0"/>
          </a:p>
        </p:txBody>
      </p:sp>
      <p:sp>
        <p:nvSpPr>
          <p:cNvPr id="11" name="Text 8"/>
          <p:cNvSpPr/>
          <p:nvPr/>
        </p:nvSpPr>
        <p:spPr>
          <a:xfrm>
            <a:off x="2864287" y="3624977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Dispatch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2864287" y="4017288"/>
            <a:ext cx="3468410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Component dispatches increment action</a:t>
            </a:r>
            <a:endParaRPr lang="en-US" sz="1400" dirty="0"/>
          </a:p>
        </p:txBody>
      </p:sp>
      <p:sp>
        <p:nvSpPr>
          <p:cNvPr id="13" name="Shape 10"/>
          <p:cNvSpPr/>
          <p:nvPr/>
        </p:nvSpPr>
        <p:spPr>
          <a:xfrm>
            <a:off x="2773561" y="4479488"/>
            <a:ext cx="5485924" cy="11430"/>
          </a:xfrm>
          <a:prstGeom prst="roundRect">
            <a:avLst>
              <a:gd name="adj" fmla="val 666790"/>
            </a:avLst>
          </a:prstGeom>
          <a:solidFill>
            <a:srgbClr val="E1C7B6"/>
          </a:solidFill>
          <a:ln/>
        </p:spPr>
      </p:sp>
      <p:sp>
        <p:nvSpPr>
          <p:cNvPr id="14" name="Shape 11"/>
          <p:cNvSpPr/>
          <p:nvPr/>
        </p:nvSpPr>
        <p:spPr>
          <a:xfrm>
            <a:off x="793790" y="4579739"/>
            <a:ext cx="2833568" cy="1045488"/>
          </a:xfrm>
          <a:prstGeom prst="roundRect">
            <a:avLst>
              <a:gd name="adj" fmla="val 7290"/>
            </a:avLst>
          </a:prstGeom>
          <a:solidFill>
            <a:srgbClr val="FBE1D0"/>
          </a:solidFill>
          <a:ln w="7620">
            <a:solidFill>
              <a:srgbClr val="E1C7B6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2082998" y="4942999"/>
            <a:ext cx="255151" cy="318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20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</a:t>
            </a:r>
            <a:endParaRPr lang="en-US" sz="2000" dirty="0"/>
          </a:p>
        </p:txBody>
      </p:sp>
      <p:sp>
        <p:nvSpPr>
          <p:cNvPr id="16" name="Text 13"/>
          <p:cNvSpPr/>
          <p:nvPr/>
        </p:nvSpPr>
        <p:spPr>
          <a:xfrm>
            <a:off x="3808809" y="4761190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Reducer</a:t>
            </a:r>
            <a:endParaRPr lang="en-US" sz="1750" dirty="0"/>
          </a:p>
        </p:txBody>
      </p:sp>
      <p:sp>
        <p:nvSpPr>
          <p:cNvPr id="17" name="Text 14"/>
          <p:cNvSpPr/>
          <p:nvPr/>
        </p:nvSpPr>
        <p:spPr>
          <a:xfrm>
            <a:off x="3808809" y="5153501"/>
            <a:ext cx="3247787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Reducer creates new state (count + 1)</a:t>
            </a:r>
            <a:endParaRPr lang="en-US" sz="1400" dirty="0"/>
          </a:p>
        </p:txBody>
      </p:sp>
      <p:sp>
        <p:nvSpPr>
          <p:cNvPr id="18" name="Shape 15"/>
          <p:cNvSpPr/>
          <p:nvPr/>
        </p:nvSpPr>
        <p:spPr>
          <a:xfrm>
            <a:off x="3718084" y="5615702"/>
            <a:ext cx="4541401" cy="11430"/>
          </a:xfrm>
          <a:prstGeom prst="roundRect">
            <a:avLst>
              <a:gd name="adj" fmla="val 666790"/>
            </a:avLst>
          </a:prstGeom>
          <a:solidFill>
            <a:srgbClr val="E1C7B6"/>
          </a:solidFill>
          <a:ln/>
        </p:spPr>
      </p:sp>
      <p:sp>
        <p:nvSpPr>
          <p:cNvPr id="19" name="Shape 16"/>
          <p:cNvSpPr/>
          <p:nvPr/>
        </p:nvSpPr>
        <p:spPr>
          <a:xfrm>
            <a:off x="793790" y="5715953"/>
            <a:ext cx="3778210" cy="1045488"/>
          </a:xfrm>
          <a:prstGeom prst="roundRect">
            <a:avLst>
              <a:gd name="adj" fmla="val 7290"/>
            </a:avLst>
          </a:prstGeom>
          <a:solidFill>
            <a:srgbClr val="FBE1D0"/>
          </a:solidFill>
          <a:ln w="7620">
            <a:solidFill>
              <a:srgbClr val="E1C7B6"/>
            </a:solidFill>
            <a:prstDash val="solid"/>
          </a:ln>
        </p:spPr>
      </p:sp>
      <p:sp>
        <p:nvSpPr>
          <p:cNvPr id="20" name="Text 17"/>
          <p:cNvSpPr/>
          <p:nvPr/>
        </p:nvSpPr>
        <p:spPr>
          <a:xfrm>
            <a:off x="2555319" y="6079212"/>
            <a:ext cx="255151" cy="318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20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4</a:t>
            </a:r>
            <a:endParaRPr lang="en-US" sz="2000" dirty="0"/>
          </a:p>
        </p:txBody>
      </p:sp>
      <p:sp>
        <p:nvSpPr>
          <p:cNvPr id="21" name="Text 18"/>
          <p:cNvSpPr/>
          <p:nvPr/>
        </p:nvSpPr>
        <p:spPr>
          <a:xfrm>
            <a:off x="4753451" y="5897404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UI Update</a:t>
            </a:r>
            <a:endParaRPr lang="en-US" sz="1750" dirty="0"/>
          </a:p>
        </p:txBody>
      </p:sp>
      <p:sp>
        <p:nvSpPr>
          <p:cNvPr id="22" name="Text 19"/>
          <p:cNvSpPr/>
          <p:nvPr/>
        </p:nvSpPr>
        <p:spPr>
          <a:xfrm>
            <a:off x="4753451" y="6289715"/>
            <a:ext cx="3319224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Component re-renders with new count</a:t>
            </a:r>
            <a:endParaRPr lang="en-US" sz="140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59473" y="607457"/>
            <a:ext cx="3589496" cy="4486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500"/>
              </a:lnSpc>
              <a:buNone/>
            </a:pPr>
            <a:r>
              <a:rPr lang="en-US" sz="28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Counter App Output</a:t>
            </a:r>
            <a:endParaRPr lang="en-US" sz="2800" dirty="0"/>
          </a:p>
        </p:txBody>
      </p:sp>
      <p:sp>
        <p:nvSpPr>
          <p:cNvPr id="4" name="Text 1"/>
          <p:cNvSpPr/>
          <p:nvPr/>
        </p:nvSpPr>
        <p:spPr>
          <a:xfrm>
            <a:off x="6259473" y="1343025"/>
            <a:ext cx="7597854" cy="4737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700"/>
              </a:lnSpc>
              <a:buNone/>
            </a:pPr>
            <a:r>
              <a:rPr lang="en-US" sz="37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0</a:t>
            </a:r>
            <a:endParaRPr lang="en-US" sz="3700" dirty="0"/>
          </a:p>
        </p:txBody>
      </p:sp>
      <p:sp>
        <p:nvSpPr>
          <p:cNvPr id="5" name="Text 2"/>
          <p:cNvSpPr/>
          <p:nvPr/>
        </p:nvSpPr>
        <p:spPr>
          <a:xfrm>
            <a:off x="9161026" y="1996083"/>
            <a:ext cx="1794748" cy="2241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Initial State</a:t>
            </a:r>
            <a:endParaRPr lang="en-US" sz="1400" dirty="0"/>
          </a:p>
        </p:txBody>
      </p:sp>
      <p:sp>
        <p:nvSpPr>
          <p:cNvPr id="6" name="Text 3"/>
          <p:cNvSpPr/>
          <p:nvPr/>
        </p:nvSpPr>
        <p:spPr>
          <a:xfrm>
            <a:off x="6259473" y="2306360"/>
            <a:ext cx="7597854" cy="2296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App starts with counter at zero.</a:t>
            </a:r>
            <a:endParaRPr lang="en-US" sz="1100" dirty="0"/>
          </a:p>
        </p:txBody>
      </p:sp>
      <p:sp>
        <p:nvSpPr>
          <p:cNvPr id="7" name="Text 4"/>
          <p:cNvSpPr/>
          <p:nvPr/>
        </p:nvSpPr>
        <p:spPr>
          <a:xfrm>
            <a:off x="6259473" y="3038356"/>
            <a:ext cx="7597854" cy="4737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700"/>
              </a:lnSpc>
              <a:buNone/>
            </a:pPr>
            <a:r>
              <a:rPr lang="en-US" sz="37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</a:t>
            </a:r>
            <a:endParaRPr lang="en-US" sz="3700" dirty="0"/>
          </a:p>
        </p:txBody>
      </p:sp>
      <p:sp>
        <p:nvSpPr>
          <p:cNvPr id="8" name="Text 5"/>
          <p:cNvSpPr/>
          <p:nvPr/>
        </p:nvSpPr>
        <p:spPr>
          <a:xfrm>
            <a:off x="9161026" y="3691414"/>
            <a:ext cx="1794748" cy="2241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After Increment</a:t>
            </a:r>
            <a:endParaRPr lang="en-US" sz="1400" dirty="0"/>
          </a:p>
        </p:txBody>
      </p:sp>
      <p:sp>
        <p:nvSpPr>
          <p:cNvPr id="9" name="Text 6"/>
          <p:cNvSpPr/>
          <p:nvPr/>
        </p:nvSpPr>
        <p:spPr>
          <a:xfrm>
            <a:off x="6259473" y="4001691"/>
            <a:ext cx="7597854" cy="2296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Counter increases by one.</a:t>
            </a:r>
            <a:endParaRPr lang="en-US" sz="1100" dirty="0"/>
          </a:p>
        </p:txBody>
      </p:sp>
      <p:sp>
        <p:nvSpPr>
          <p:cNvPr id="10" name="Text 7"/>
          <p:cNvSpPr/>
          <p:nvPr/>
        </p:nvSpPr>
        <p:spPr>
          <a:xfrm>
            <a:off x="6259473" y="4733687"/>
            <a:ext cx="7597854" cy="4737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700"/>
              </a:lnSpc>
              <a:buNone/>
            </a:pPr>
            <a:r>
              <a:rPr lang="en-US" sz="37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</a:t>
            </a:r>
            <a:endParaRPr lang="en-US" sz="3700" dirty="0"/>
          </a:p>
        </p:txBody>
      </p:sp>
      <p:sp>
        <p:nvSpPr>
          <p:cNvPr id="11" name="Text 8"/>
          <p:cNvSpPr/>
          <p:nvPr/>
        </p:nvSpPr>
        <p:spPr>
          <a:xfrm>
            <a:off x="9161026" y="5386745"/>
            <a:ext cx="1794748" cy="2241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Another Increment</a:t>
            </a:r>
            <a:endParaRPr lang="en-US" sz="1400" dirty="0"/>
          </a:p>
        </p:txBody>
      </p:sp>
      <p:sp>
        <p:nvSpPr>
          <p:cNvPr id="12" name="Text 9"/>
          <p:cNvSpPr/>
          <p:nvPr/>
        </p:nvSpPr>
        <p:spPr>
          <a:xfrm>
            <a:off x="6259473" y="5697022"/>
            <a:ext cx="7597854" cy="2296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Counter increases again.</a:t>
            </a:r>
            <a:endParaRPr lang="en-US" sz="1100" dirty="0"/>
          </a:p>
        </p:txBody>
      </p:sp>
      <p:sp>
        <p:nvSpPr>
          <p:cNvPr id="13" name="Text 10"/>
          <p:cNvSpPr/>
          <p:nvPr/>
        </p:nvSpPr>
        <p:spPr>
          <a:xfrm>
            <a:off x="6259473" y="6429018"/>
            <a:ext cx="7597854" cy="4737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700"/>
              </a:lnSpc>
              <a:buNone/>
            </a:pPr>
            <a:r>
              <a:rPr lang="en-US" sz="37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-1</a:t>
            </a:r>
            <a:endParaRPr lang="en-US" sz="3700" dirty="0"/>
          </a:p>
        </p:txBody>
      </p:sp>
      <p:sp>
        <p:nvSpPr>
          <p:cNvPr id="14" name="Text 11"/>
          <p:cNvSpPr/>
          <p:nvPr/>
        </p:nvSpPr>
        <p:spPr>
          <a:xfrm>
            <a:off x="9161026" y="7082076"/>
            <a:ext cx="1794748" cy="2241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After Decrement</a:t>
            </a:r>
            <a:endParaRPr lang="en-US" sz="1400" dirty="0"/>
          </a:p>
        </p:txBody>
      </p:sp>
      <p:sp>
        <p:nvSpPr>
          <p:cNvPr id="15" name="Text 12"/>
          <p:cNvSpPr/>
          <p:nvPr/>
        </p:nvSpPr>
        <p:spPr>
          <a:xfrm>
            <a:off x="6259473" y="7392353"/>
            <a:ext cx="7597854" cy="2296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Counter can go negative.</a:t>
            </a:r>
            <a:endParaRPr lang="en-US" sz="1100" dirty="0"/>
          </a:p>
        </p:txBody>
      </p:sp>
      <p:pic>
        <p:nvPicPr>
          <p:cNvPr id="1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07735" y="228600"/>
            <a:ext cx="1094065" cy="426601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52935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Learning Objectives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57829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BE1D0"/>
          </a:solidFill>
          <a:ln w="7620">
            <a:solidFill>
              <a:srgbClr val="E1C7B6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878860" y="2620804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2656165"/>
            <a:ext cx="289941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Describe Redux and Redux Toolkit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906" y="3500914"/>
            <a:ext cx="289941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Understand the core purpose and benefits of Redux for state management.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4713803" y="257829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BE1D0"/>
          </a:solidFill>
          <a:ln w="7620">
            <a:solidFill>
              <a:srgbClr val="E1C7B6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4798874" y="2620804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450919" y="2656165"/>
            <a:ext cx="289941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Explain Key Concepts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450919" y="3500914"/>
            <a:ext cx="289941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Learn the fundamental principles and components that make Redux work.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93790" y="540615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BE1D0"/>
          </a:solidFill>
          <a:ln w="7620">
            <a:solidFill>
              <a:srgbClr val="E1C7B6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878860" y="5448657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530906" y="5484019"/>
            <a:ext cx="342769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Elaborate on Redux Uses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530906" y="5974437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Discover practical applications and advantages of Redux in development.</a:t>
            </a:r>
            <a:endParaRPr lang="en-US" sz="175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256473"/>
            <a:ext cx="852570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Predictable State Management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5322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Centralized Updates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113371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All state changes follow the same pattern through reducers.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5043249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 more hunting through components to find where state changes.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599521" y="3532227"/>
            <a:ext cx="335911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Unidirectional Data Flow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599521" y="4113371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 always flows in one direction: view → action → reducer → store → view.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99521" y="5043249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Makes application behavior more predictable and easier to reason about.</a:t>
            </a:r>
            <a:endParaRPr lang="en-US" sz="1750" dirty="0"/>
          </a:p>
        </p:txBody>
      </p:sp>
      <p:pic>
        <p:nvPicPr>
          <p:cNvPr id="9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307735" y="228600"/>
            <a:ext cx="1094065" cy="426601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9864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Ease of Debugging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661047"/>
            <a:ext cx="4158615" cy="257020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551473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Redux DevTools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6005155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Track every state change in your application with specialized tools.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5893" y="2661047"/>
            <a:ext cx="4158615" cy="257020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35893" y="5514737"/>
            <a:ext cx="320111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Time Travel Debugging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235893" y="6005155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Jump between different states to identify when issues occur.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7995" y="2661047"/>
            <a:ext cx="4158615" cy="2570202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677995" y="551473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Action Logging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677995" y="6005155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See exactly which actions were dispatched and in what order.</a:t>
            </a:r>
            <a:endParaRPr lang="en-US" sz="17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07735" y="228600"/>
            <a:ext cx="1094065" cy="426601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55174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298508"/>
            <a:ext cx="5906214" cy="637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00"/>
              </a:lnSpc>
              <a:buNone/>
            </a:pPr>
            <a:r>
              <a:rPr lang="en-US" sz="40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Maintainability Benefits</a:t>
            </a:r>
            <a:endParaRPr lang="en-US" sz="4000" dirty="0"/>
          </a:p>
        </p:txBody>
      </p:sp>
      <p:sp>
        <p:nvSpPr>
          <p:cNvPr id="4" name="Shape 1"/>
          <p:cNvSpPr/>
          <p:nvPr/>
        </p:nvSpPr>
        <p:spPr>
          <a:xfrm>
            <a:off x="793790" y="4242554"/>
            <a:ext cx="6419374" cy="1518047"/>
          </a:xfrm>
          <a:prstGeom prst="roundRect">
            <a:avLst>
              <a:gd name="adj" fmla="val 5648"/>
            </a:avLst>
          </a:prstGeom>
          <a:solidFill>
            <a:srgbClr val="FBE1D0"/>
          </a:solidFill>
          <a:ln w="7620">
            <a:solidFill>
              <a:srgbClr val="E1C7B6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05483" y="4454247"/>
            <a:ext cx="2948226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Separation of Concerns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1005483" y="4895493"/>
            <a:ext cx="5995987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UI components focus on presentation. Redux handles state logic.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7417237" y="4242554"/>
            <a:ext cx="6419374" cy="1518047"/>
          </a:xfrm>
          <a:prstGeom prst="roundRect">
            <a:avLst>
              <a:gd name="adj" fmla="val 5648"/>
            </a:avLst>
          </a:prstGeom>
          <a:solidFill>
            <a:srgbClr val="FBE1D0"/>
          </a:solidFill>
          <a:ln w="7620">
            <a:solidFill>
              <a:srgbClr val="E1C7B6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7628930" y="4454247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Testability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7628930" y="4895493"/>
            <a:ext cx="5995987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Pure functions are easy to test. State logic can be verified independently.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793790" y="5964674"/>
            <a:ext cx="6419374" cy="1518047"/>
          </a:xfrm>
          <a:prstGeom prst="roundRect">
            <a:avLst>
              <a:gd name="adj" fmla="val 5648"/>
            </a:avLst>
          </a:prstGeom>
          <a:solidFill>
            <a:srgbClr val="FBE1D0"/>
          </a:solidFill>
          <a:ln w="7620">
            <a:solidFill>
              <a:srgbClr val="E1C7B6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05483" y="6176367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Scalability</a:t>
            </a:r>
            <a:endParaRPr lang="en-US" sz="2000" dirty="0"/>
          </a:p>
        </p:txBody>
      </p:sp>
      <p:sp>
        <p:nvSpPr>
          <p:cNvPr id="12" name="Text 9"/>
          <p:cNvSpPr/>
          <p:nvPr/>
        </p:nvSpPr>
        <p:spPr>
          <a:xfrm>
            <a:off x="1005483" y="6617613"/>
            <a:ext cx="5995987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Pattern works for small apps and large enterprise applications.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7417237" y="5964674"/>
            <a:ext cx="6419374" cy="1518047"/>
          </a:xfrm>
          <a:prstGeom prst="roundRect">
            <a:avLst>
              <a:gd name="adj" fmla="val 5648"/>
            </a:avLst>
          </a:prstGeom>
          <a:solidFill>
            <a:srgbClr val="FBE1D0"/>
          </a:solidFill>
          <a:ln w="7620">
            <a:solidFill>
              <a:srgbClr val="E1C7B6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7628930" y="6176367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Consistency</a:t>
            </a:r>
            <a:endParaRPr lang="en-US" sz="2000" dirty="0"/>
          </a:p>
        </p:txBody>
      </p:sp>
      <p:sp>
        <p:nvSpPr>
          <p:cNvPr id="15" name="Text 12"/>
          <p:cNvSpPr/>
          <p:nvPr/>
        </p:nvSpPr>
        <p:spPr>
          <a:xfrm>
            <a:off x="7628930" y="6617613"/>
            <a:ext cx="5995987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Standardized approach to state management across the application.</a:t>
            </a:r>
            <a:endParaRPr lang="en-US" sz="160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43933"/>
            <a:ext cx="5103614" cy="637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00"/>
              </a:lnSpc>
              <a:buNone/>
            </a:pPr>
            <a:r>
              <a:rPr lang="en-US" sz="40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Redux Ecosystem</a:t>
            </a:r>
            <a:endParaRPr lang="en-US" sz="40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1410" y="3122295"/>
            <a:ext cx="2474833" cy="2474833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9478" y="3122295"/>
            <a:ext cx="2474952" cy="2474952"/>
          </a:xfrm>
          <a:prstGeom prst="rect">
            <a:avLst/>
          </a:prstGeom>
        </p:spPr>
      </p:pic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7664" y="3122295"/>
            <a:ext cx="2474952" cy="2474952"/>
          </a:xfrm>
          <a:prstGeom prst="rect">
            <a:avLst/>
          </a:prstGeom>
        </p:spPr>
      </p:pic>
      <p:pic>
        <p:nvPicPr>
          <p:cNvPr id="6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15851" y="3122295"/>
            <a:ext cx="2474952" cy="2474952"/>
          </a:xfrm>
          <a:prstGeom prst="rect">
            <a:avLst/>
          </a:prstGeom>
        </p:spPr>
      </p:pic>
      <p:pic>
        <p:nvPicPr>
          <p:cNvPr id="7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54038" y="3122295"/>
            <a:ext cx="2474952" cy="2474952"/>
          </a:xfrm>
          <a:prstGeom prst="rect">
            <a:avLst/>
          </a:prstGeom>
        </p:spPr>
      </p:pic>
      <p:sp>
        <p:nvSpPr>
          <p:cNvPr id="8" name="Text 1"/>
          <p:cNvSpPr/>
          <p:nvPr/>
        </p:nvSpPr>
        <p:spPr>
          <a:xfrm>
            <a:off x="793790" y="5958959"/>
            <a:ext cx="13042821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Redux has a rich ecosystem of middleware, tools, and plugins that extend its functionality for specific needs.</a:t>
            </a:r>
            <a:endParaRPr lang="en-US" sz="1600" dirty="0"/>
          </a:p>
        </p:txBody>
      </p:sp>
      <p:pic>
        <p:nvPicPr>
          <p:cNvPr id="9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307735" y="228600"/>
            <a:ext cx="1094065" cy="426601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55174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483173"/>
            <a:ext cx="5103614" cy="637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00"/>
              </a:lnSpc>
              <a:buNone/>
            </a:pPr>
            <a:r>
              <a:rPr lang="en-US" sz="40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When to Use Redux</a:t>
            </a:r>
            <a:endParaRPr lang="en-US" sz="4000" dirty="0"/>
          </a:p>
        </p:txBody>
      </p:sp>
      <p:sp>
        <p:nvSpPr>
          <p:cNvPr id="4" name="Text 1"/>
          <p:cNvSpPr/>
          <p:nvPr/>
        </p:nvSpPr>
        <p:spPr>
          <a:xfrm>
            <a:off x="793790" y="4631293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Complex State</a:t>
            </a:r>
            <a:endParaRPr lang="en-US" sz="2000" dirty="0"/>
          </a:p>
        </p:txBody>
      </p:sp>
      <p:sp>
        <p:nvSpPr>
          <p:cNvPr id="5" name="Text 2"/>
          <p:cNvSpPr/>
          <p:nvPr/>
        </p:nvSpPr>
        <p:spPr>
          <a:xfrm>
            <a:off x="793790" y="5154216"/>
            <a:ext cx="2887266" cy="19602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When your application has numerous interconnected state pieces that affect multiple UI components across different screens or navigation paths.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4186595" y="4631293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Shared State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4186595" y="5154216"/>
            <a:ext cx="2887266" cy="19602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When data needs to be accessed by unrelated components at different levels of the component tree without excessive prop drilling.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7579400" y="4631293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Time Travel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7579400" y="5154216"/>
            <a:ext cx="2887266" cy="19602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When debugging requires tracking every state change, like in applications where you need to reproduce and investigate specific user-reported issues.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10972205" y="4631293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Large Teams</a:t>
            </a:r>
            <a:endParaRPr lang="en-US" sz="2000" dirty="0"/>
          </a:p>
        </p:txBody>
      </p:sp>
      <p:sp>
        <p:nvSpPr>
          <p:cNvPr id="11" name="Text 8"/>
          <p:cNvSpPr/>
          <p:nvPr/>
        </p:nvSpPr>
        <p:spPr>
          <a:xfrm>
            <a:off x="10972205" y="5154216"/>
            <a:ext cx="2887266" cy="19602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When multiple developers need to work on state management with a standardized, predictable pattern that enforces separation of concerns.</a:t>
            </a:r>
            <a:endParaRPr lang="en-US" sz="1600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40994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118842"/>
            <a:ext cx="5541764" cy="602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700"/>
              </a:lnSpc>
              <a:buNone/>
            </a:pPr>
            <a:r>
              <a:rPr lang="en-US" sz="37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When Not to Use Redux</a:t>
            </a:r>
            <a:endParaRPr lang="en-US" sz="3750" dirty="0"/>
          </a:p>
        </p:txBody>
      </p:sp>
      <p:sp>
        <p:nvSpPr>
          <p:cNvPr id="4" name="Shape 1"/>
          <p:cNvSpPr/>
          <p:nvPr/>
        </p:nvSpPr>
        <p:spPr>
          <a:xfrm>
            <a:off x="793790" y="4010501"/>
            <a:ext cx="433745" cy="433745"/>
          </a:xfrm>
          <a:prstGeom prst="roundRect">
            <a:avLst>
              <a:gd name="adj" fmla="val 18669"/>
            </a:avLst>
          </a:prstGeom>
          <a:solidFill>
            <a:srgbClr val="FBE1D0"/>
          </a:solidFill>
          <a:ln w="7620">
            <a:solidFill>
              <a:srgbClr val="E1C7B6"/>
            </a:solidFill>
            <a:prstDash val="solid"/>
          </a:ln>
        </p:spPr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001" y="4046577"/>
            <a:ext cx="289203" cy="361474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420297" y="4076700"/>
            <a:ext cx="3024307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Simple React Native Apps</a:t>
            </a:r>
            <a:endParaRPr lang="en-US" sz="1850" dirty="0"/>
          </a:p>
        </p:txBody>
      </p:sp>
      <p:sp>
        <p:nvSpPr>
          <p:cNvPr id="7" name="Text 3"/>
          <p:cNvSpPr/>
          <p:nvPr/>
        </p:nvSpPr>
        <p:spPr>
          <a:xfrm>
            <a:off x="1420297" y="4493538"/>
            <a:ext cx="5774412" cy="9251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Single-screen applications with minimal state changes don't justify Redux's boilerplate. Context API or useState will be more efficient for basic forms or simple navigation states.</a:t>
            </a:r>
            <a:endParaRPr lang="en-US" sz="1500" dirty="0"/>
          </a:p>
        </p:txBody>
      </p:sp>
      <p:sp>
        <p:nvSpPr>
          <p:cNvPr id="8" name="Shape 4"/>
          <p:cNvSpPr/>
          <p:nvPr/>
        </p:nvSpPr>
        <p:spPr>
          <a:xfrm>
            <a:off x="7435691" y="4010501"/>
            <a:ext cx="433745" cy="433745"/>
          </a:xfrm>
          <a:prstGeom prst="roundRect">
            <a:avLst>
              <a:gd name="adj" fmla="val 18669"/>
            </a:avLst>
          </a:prstGeom>
          <a:solidFill>
            <a:srgbClr val="FBE1D0"/>
          </a:solidFill>
          <a:ln w="7620">
            <a:solidFill>
              <a:srgbClr val="E1C7B6"/>
            </a:solidFill>
            <a:prstDash val="solid"/>
          </a:ln>
        </p:spPr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7903" y="4046577"/>
            <a:ext cx="289203" cy="361474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8062198" y="4076700"/>
            <a:ext cx="4308991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Learning React Native Fundamentals</a:t>
            </a:r>
            <a:endParaRPr lang="en-US" sz="1850" dirty="0"/>
          </a:p>
        </p:txBody>
      </p:sp>
      <p:sp>
        <p:nvSpPr>
          <p:cNvPr id="11" name="Text 6"/>
          <p:cNvSpPr/>
          <p:nvPr/>
        </p:nvSpPr>
        <p:spPr>
          <a:xfrm>
            <a:off x="8062198" y="4493538"/>
            <a:ext cx="5774412" cy="9251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New developers should master component lifecycle, hooks, and navigation patterns before introducing Redux's complexity. Adding Redux too early can overwhelm the learning process.</a:t>
            </a:r>
            <a:endParaRPr lang="en-US" sz="1500" dirty="0"/>
          </a:p>
        </p:txBody>
      </p:sp>
      <p:sp>
        <p:nvSpPr>
          <p:cNvPr id="12" name="Shape 7"/>
          <p:cNvSpPr/>
          <p:nvPr/>
        </p:nvSpPr>
        <p:spPr>
          <a:xfrm>
            <a:off x="793790" y="5804178"/>
            <a:ext cx="433745" cy="433745"/>
          </a:xfrm>
          <a:prstGeom prst="roundRect">
            <a:avLst>
              <a:gd name="adj" fmla="val 18669"/>
            </a:avLst>
          </a:prstGeom>
          <a:solidFill>
            <a:srgbClr val="FBE1D0"/>
          </a:solidFill>
          <a:ln w="7620">
            <a:solidFill>
              <a:srgbClr val="E1C7B6"/>
            </a:solidFill>
            <a:prstDash val="solid"/>
          </a:ln>
        </p:spPr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001" y="5840254"/>
            <a:ext cx="289203" cy="361474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420297" y="5870377"/>
            <a:ext cx="3610570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Animation-Heavy Applications</a:t>
            </a:r>
            <a:endParaRPr lang="en-US" sz="1850" dirty="0"/>
          </a:p>
        </p:txBody>
      </p:sp>
      <p:sp>
        <p:nvSpPr>
          <p:cNvPr id="15" name="Text 9"/>
          <p:cNvSpPr/>
          <p:nvPr/>
        </p:nvSpPr>
        <p:spPr>
          <a:xfrm>
            <a:off x="1420297" y="6287214"/>
            <a:ext cx="5774412" cy="12334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Apps with complex animations and many rapid UI updates may experience performance bottlenecks with Redux. Consider React's useReducer or specialized animation state libraries instead.</a:t>
            </a:r>
            <a:endParaRPr lang="en-US" sz="1500" dirty="0"/>
          </a:p>
        </p:txBody>
      </p:sp>
      <p:sp>
        <p:nvSpPr>
          <p:cNvPr id="16" name="Shape 10"/>
          <p:cNvSpPr/>
          <p:nvPr/>
        </p:nvSpPr>
        <p:spPr>
          <a:xfrm>
            <a:off x="7435691" y="5804178"/>
            <a:ext cx="433745" cy="433745"/>
          </a:xfrm>
          <a:prstGeom prst="roundRect">
            <a:avLst>
              <a:gd name="adj" fmla="val 18669"/>
            </a:avLst>
          </a:prstGeom>
          <a:solidFill>
            <a:srgbClr val="FBE1D0"/>
          </a:solidFill>
          <a:ln w="7620">
            <a:solidFill>
              <a:srgbClr val="E1C7B6"/>
            </a:solidFill>
            <a:prstDash val="solid"/>
          </a:ln>
        </p:spPr>
      </p:sp>
      <p:pic>
        <p:nvPicPr>
          <p:cNvPr id="17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07903" y="5840254"/>
            <a:ext cx="289203" cy="361474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8062198" y="5870377"/>
            <a:ext cx="3026331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Rapid Prototyping Phases</a:t>
            </a:r>
            <a:endParaRPr lang="en-US" sz="1850" dirty="0"/>
          </a:p>
        </p:txBody>
      </p:sp>
      <p:sp>
        <p:nvSpPr>
          <p:cNvPr id="19" name="Text 12"/>
          <p:cNvSpPr/>
          <p:nvPr/>
        </p:nvSpPr>
        <p:spPr>
          <a:xfrm>
            <a:off x="8062198" y="6287214"/>
            <a:ext cx="5774412" cy="9251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When building MVPs with tight deadlines, Redux's setup cost (creating actions, reducers, and store configuration) can slow development velocity without immediate benefits.</a:t>
            </a:r>
            <a:endParaRPr lang="en-US" sz="1500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04965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Redux Alternatives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098596"/>
            <a:ext cx="7556421" cy="5081349"/>
          </a:xfrm>
          <a:prstGeom prst="roundRect">
            <a:avLst>
              <a:gd name="adj" fmla="val 1875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287810" y="2106216"/>
            <a:ext cx="7541181" cy="101322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6514624" y="2249924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Context API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10289024" y="2249924"/>
            <a:ext cx="33131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Built into React, simpler but less powerful than Redux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6287810" y="3119438"/>
            <a:ext cx="7541181" cy="101322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6514624" y="3263146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MobX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10289024" y="3263146"/>
            <a:ext cx="33131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Uses observable patterns, less boilerplate than Redux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6287810" y="4132659"/>
            <a:ext cx="7541181" cy="101322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6514624" y="4276368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Recoil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10289024" y="4276368"/>
            <a:ext cx="33131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Facebook's experimental state management library</a:t>
            </a:r>
            <a:endParaRPr lang="en-US" sz="1750" dirty="0"/>
          </a:p>
        </p:txBody>
      </p:sp>
      <p:sp>
        <p:nvSpPr>
          <p:cNvPr id="14" name="Shape 11"/>
          <p:cNvSpPr/>
          <p:nvPr/>
        </p:nvSpPr>
        <p:spPr>
          <a:xfrm>
            <a:off x="6287810" y="5145881"/>
            <a:ext cx="7541181" cy="101322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5" name="Text 12"/>
          <p:cNvSpPr/>
          <p:nvPr/>
        </p:nvSpPr>
        <p:spPr>
          <a:xfrm>
            <a:off x="6514624" y="5289590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Zustand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10289024" y="5289590"/>
            <a:ext cx="33131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Minimalist approach with hooks-based API</a:t>
            </a:r>
            <a:endParaRPr lang="en-US" sz="1750" dirty="0"/>
          </a:p>
        </p:txBody>
      </p:sp>
      <p:sp>
        <p:nvSpPr>
          <p:cNvPr id="17" name="Shape 14"/>
          <p:cNvSpPr/>
          <p:nvPr/>
        </p:nvSpPr>
        <p:spPr>
          <a:xfrm>
            <a:off x="6287810" y="6159103"/>
            <a:ext cx="7541181" cy="101322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8" name="Text 15"/>
          <p:cNvSpPr/>
          <p:nvPr/>
        </p:nvSpPr>
        <p:spPr>
          <a:xfrm>
            <a:off x="6514624" y="6302812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Jotai</a:t>
            </a:r>
            <a:endParaRPr lang="en-US" sz="1750" dirty="0"/>
          </a:p>
        </p:txBody>
      </p:sp>
      <p:sp>
        <p:nvSpPr>
          <p:cNvPr id="19" name="Text 16"/>
          <p:cNvSpPr/>
          <p:nvPr/>
        </p:nvSpPr>
        <p:spPr>
          <a:xfrm>
            <a:off x="10289024" y="6302812"/>
            <a:ext cx="33131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Atomic approach to state management</a:t>
            </a:r>
            <a:endParaRPr lang="en-US" sz="1750" dirty="0"/>
          </a:p>
        </p:txBody>
      </p:sp>
      <p:pic>
        <p:nvPicPr>
          <p:cNvPr id="20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07735" y="228600"/>
            <a:ext cx="1094065" cy="426601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04751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Key Takeaways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09645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BE1D0"/>
          </a:solidFill>
          <a:ln w="7620">
            <a:solidFill>
              <a:srgbClr val="E1C7B6"/>
            </a:solidFill>
            <a:prstDash val="solid"/>
          </a:ln>
        </p:spPr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860" y="2138958"/>
            <a:ext cx="340162" cy="42529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530906" y="217431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Single Store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1530906" y="2664738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All state in one central location.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793790" y="348126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BE1D0"/>
          </a:solidFill>
          <a:ln w="7620">
            <a:solidFill>
              <a:srgbClr val="E1C7B6"/>
            </a:solidFill>
            <a:prstDash val="solid"/>
          </a:ln>
        </p:spPr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860" y="3523774"/>
            <a:ext cx="340162" cy="42529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530906" y="355913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Immutable State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1530906" y="4049554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State is read-only, changed via actions.</a:t>
            </a:r>
            <a:endParaRPr lang="en-US" sz="1750" dirty="0"/>
          </a:p>
        </p:txBody>
      </p:sp>
      <p:sp>
        <p:nvSpPr>
          <p:cNvPr id="12" name="Shape 7"/>
          <p:cNvSpPr/>
          <p:nvPr/>
        </p:nvSpPr>
        <p:spPr>
          <a:xfrm>
            <a:off x="793790" y="486608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BE1D0"/>
          </a:solidFill>
          <a:ln w="7620">
            <a:solidFill>
              <a:srgbClr val="E1C7B6"/>
            </a:solidFill>
            <a:prstDash val="solid"/>
          </a:ln>
        </p:spPr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860" y="4908590"/>
            <a:ext cx="340162" cy="425291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530906" y="494395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Pure Functions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1530906" y="5434370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Reducers create new state predictably.</a:t>
            </a:r>
            <a:endParaRPr lang="en-US" sz="1750" dirty="0"/>
          </a:p>
        </p:txBody>
      </p:sp>
      <p:sp>
        <p:nvSpPr>
          <p:cNvPr id="16" name="Shape 10"/>
          <p:cNvSpPr/>
          <p:nvPr/>
        </p:nvSpPr>
        <p:spPr>
          <a:xfrm>
            <a:off x="793790" y="625090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BE1D0"/>
          </a:solidFill>
          <a:ln w="7620">
            <a:solidFill>
              <a:srgbClr val="E1C7B6"/>
            </a:solidFill>
            <a:prstDash val="solid"/>
          </a:ln>
        </p:spPr>
      </p:sp>
      <p:pic>
        <p:nvPicPr>
          <p:cNvPr id="17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8860" y="6293406"/>
            <a:ext cx="340162" cy="425291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1530906" y="632876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Redux Toolkit</a:t>
            </a:r>
            <a:endParaRPr lang="en-US" sz="2200" dirty="0"/>
          </a:p>
        </p:txBody>
      </p:sp>
      <p:sp>
        <p:nvSpPr>
          <p:cNvPr id="19" name="Text 12"/>
          <p:cNvSpPr/>
          <p:nvPr/>
        </p:nvSpPr>
        <p:spPr>
          <a:xfrm>
            <a:off x="1530906" y="6819186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Modern approach with less boilerplate.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25170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What is Redux?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300645"/>
            <a:ext cx="3664863" cy="2765227"/>
          </a:xfrm>
          <a:prstGeom prst="roundRect">
            <a:avLst>
              <a:gd name="adj" fmla="val 3445"/>
            </a:avLst>
          </a:prstGeom>
          <a:solidFill>
            <a:srgbClr val="FBE1D0"/>
          </a:solidFill>
          <a:ln w="7620">
            <a:solidFill>
              <a:srgbClr val="E1C7B6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14624" y="2535079"/>
            <a:ext cx="319599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State Management Library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14624" y="3379827"/>
            <a:ext cx="319599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Popular solution for managing application state, especially in React-based apps.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2300645"/>
            <a:ext cx="3664863" cy="2765227"/>
          </a:xfrm>
          <a:prstGeom prst="roundRect">
            <a:avLst>
              <a:gd name="adj" fmla="val 3445"/>
            </a:avLst>
          </a:prstGeom>
          <a:solidFill>
            <a:srgbClr val="FBE1D0"/>
          </a:solidFill>
          <a:ln w="7620">
            <a:solidFill>
              <a:srgbClr val="E1C7B6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406301" y="2535079"/>
            <a:ext cx="300561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Predictable Approach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406301" y="3025497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Makes state changes consistent and traceable throughout your application.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292685"/>
            <a:ext cx="7556421" cy="1685092"/>
          </a:xfrm>
          <a:prstGeom prst="roundRect">
            <a:avLst>
              <a:gd name="adj" fmla="val 5654"/>
            </a:avLst>
          </a:prstGeom>
          <a:solidFill>
            <a:srgbClr val="FBE1D0"/>
          </a:solidFill>
          <a:ln w="7620">
            <a:solidFill>
              <a:srgbClr val="E1C7B6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514624" y="5527119"/>
            <a:ext cx="307133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Complex App Solution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14624" y="6017538"/>
            <a:ext cx="70875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Simplifies development and maintenance of applications with complex state needs.</a:t>
            </a:r>
            <a:endParaRPr lang="en-US" sz="1750" dirty="0"/>
          </a:p>
        </p:txBody>
      </p:sp>
      <p:pic>
        <p:nvPicPr>
          <p:cNvPr id="1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07735" y="228600"/>
            <a:ext cx="1094065" cy="42660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08102"/>
            <a:ext cx="1040356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Key Concept 1: Single Source of Truth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17050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Redux stores your entire application state in one centralized object, making it easier to track and manage changes.</a:t>
            </a:r>
            <a:endParaRPr lang="en-US" sz="17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788563"/>
            <a:ext cx="4158615" cy="2570202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93790" y="564225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The Redux Store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6132671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single JavaScript object that holds your entire application state.</a:t>
            </a:r>
            <a:endParaRPr lang="en-US" sz="175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5893" y="2788563"/>
            <a:ext cx="4158615" cy="2570202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235893" y="5642253"/>
            <a:ext cx="348436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Centralized Management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5235893" y="6132671"/>
            <a:ext cx="41586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All state changes flow through one location, eliminating scattered state logic.</a:t>
            </a:r>
            <a:endParaRPr lang="en-US" sz="175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7995" y="2788563"/>
            <a:ext cx="4158615" cy="2570202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9677995" y="564225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Unified Structure</a:t>
            </a:r>
            <a:endParaRPr lang="en-US" sz="2200" dirty="0"/>
          </a:p>
        </p:txBody>
      </p:sp>
      <p:sp>
        <p:nvSpPr>
          <p:cNvPr id="12" name="Text 7"/>
          <p:cNvSpPr/>
          <p:nvPr/>
        </p:nvSpPr>
        <p:spPr>
          <a:xfrm>
            <a:off x="9677995" y="6132671"/>
            <a:ext cx="41586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Organized state hierarchy makes debugging and testing significantly easier.</a:t>
            </a:r>
            <a:endParaRPr lang="en-US" sz="1750" dirty="0"/>
          </a:p>
        </p:txBody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07735" y="228600"/>
            <a:ext cx="1094065" cy="42660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72835"/>
            <a:ext cx="950130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Key Concept 2: State is Read-Only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1935242"/>
            <a:ext cx="4158615" cy="257020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47889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Immutable State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5279350"/>
            <a:ext cx="4158615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State objects cannot be modified directly - treat the Redux store as a read-only snapshot at any point in time, preventing accidental mutations that lead to hard-to-trace bugs.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5893" y="1935242"/>
            <a:ext cx="4158615" cy="257020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35893" y="47889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Dispatch Actions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235893" y="5279350"/>
            <a:ext cx="4158615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Actions (plain JavaScript objects with a type property) are the only way to trigger state changes. They must be dispatched using store.dispatch() and describe what happened in your application.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7995" y="1935242"/>
            <a:ext cx="4158615" cy="2570202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677995" y="47889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Traceable Changes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677995" y="5279350"/>
            <a:ext cx="4158615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Each action creates a new state object through reducers, enabling time-travel debugging, state persistence, and undo/redo functionality - making your React Native app more predictable and easier to debug.</a:t>
            </a:r>
            <a:endParaRPr lang="en-US" sz="17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07735" y="228600"/>
            <a:ext cx="1094065" cy="42660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97424"/>
            <a:ext cx="851106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Key Concept 3: Pure Functions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459831"/>
            <a:ext cx="3048000" cy="188380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462712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Reducers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5117544"/>
            <a:ext cx="3048000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Pure functions that take state and action as arguments, producing predictable outputs without side effects or mutations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5278" y="2459831"/>
            <a:ext cx="3048119" cy="1883807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125278" y="462712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Current State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4125278" y="5117544"/>
            <a:ext cx="3048119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existing state object passed to the reducer—never modified directly to maintain immutability principles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6884" y="2459831"/>
            <a:ext cx="3048119" cy="1883807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456884" y="462712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Action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7456884" y="5117544"/>
            <a:ext cx="3048119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Plain JavaScript object with a 'type' property and optional payload that describes what change should occur</a:t>
            </a:r>
            <a:endParaRPr lang="en-US" sz="17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88491" y="2459831"/>
            <a:ext cx="3048119" cy="1883807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0788491" y="462712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New State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10788491" y="5117544"/>
            <a:ext cx="3048119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 entirely new state object created by reducer logic, enabling time-travel debugging and predictable state changes</a:t>
            </a:r>
            <a:endParaRPr lang="en-US" sz="1750" dirty="0"/>
          </a:p>
        </p:txBody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07735" y="228600"/>
            <a:ext cx="1094065" cy="42660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047512"/>
            <a:ext cx="71589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Evolution to Redux Toolkit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535341" y="2096453"/>
            <a:ext cx="30480" cy="5085636"/>
          </a:xfrm>
          <a:prstGeom prst="roundRect">
            <a:avLst>
              <a:gd name="adj" fmla="val 312558"/>
            </a:avLst>
          </a:prstGeom>
          <a:solidFill>
            <a:srgbClr val="E1C7B6"/>
          </a:solidFill>
          <a:ln/>
        </p:spPr>
      </p:sp>
      <p:sp>
        <p:nvSpPr>
          <p:cNvPr id="5" name="Shape 2"/>
          <p:cNvSpPr/>
          <p:nvPr/>
        </p:nvSpPr>
        <p:spPr>
          <a:xfrm>
            <a:off x="6760012" y="2336363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E1C7B6"/>
          </a:solidFill>
          <a:ln/>
        </p:spPr>
      </p:sp>
      <p:sp>
        <p:nvSpPr>
          <p:cNvPr id="6" name="Shape 3"/>
          <p:cNvSpPr/>
          <p:nvPr/>
        </p:nvSpPr>
        <p:spPr>
          <a:xfrm>
            <a:off x="6280190" y="209645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BE1D0"/>
          </a:solidFill>
          <a:ln w="7620">
            <a:solidFill>
              <a:srgbClr val="E1C7B6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365260" y="2138958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7669411" y="217431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Traditional Redux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669411" y="2664738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Original approach with more boilerplate code.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760012" y="3721179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E1C7B6"/>
          </a:solidFill>
          <a:ln/>
        </p:spPr>
      </p:sp>
      <p:sp>
        <p:nvSpPr>
          <p:cNvPr id="11" name="Shape 8"/>
          <p:cNvSpPr/>
          <p:nvPr/>
        </p:nvSpPr>
        <p:spPr>
          <a:xfrm>
            <a:off x="6280190" y="348126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BE1D0"/>
          </a:solidFill>
          <a:ln w="7620">
            <a:solidFill>
              <a:srgbClr val="E1C7B6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365260" y="3523774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</a:t>
            </a:r>
            <a:endParaRPr lang="en-US" sz="2650" dirty="0"/>
          </a:p>
        </p:txBody>
      </p:sp>
      <p:sp>
        <p:nvSpPr>
          <p:cNvPr id="13" name="Text 10"/>
          <p:cNvSpPr/>
          <p:nvPr/>
        </p:nvSpPr>
        <p:spPr>
          <a:xfrm>
            <a:off x="7669411" y="3559135"/>
            <a:ext cx="303835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Developer Challenges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7669411" y="4049554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Complex setup and verbose implementation.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6760012" y="5105995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E1C7B6"/>
          </a:solidFill>
          <a:ln/>
        </p:spPr>
      </p:sp>
      <p:sp>
        <p:nvSpPr>
          <p:cNvPr id="16" name="Shape 13"/>
          <p:cNvSpPr/>
          <p:nvPr/>
        </p:nvSpPr>
        <p:spPr>
          <a:xfrm>
            <a:off x="6280190" y="486608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BE1D0"/>
          </a:solidFill>
          <a:ln w="7620">
            <a:solidFill>
              <a:srgbClr val="E1C7B6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6365260" y="4908590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7669411" y="4943951"/>
            <a:ext cx="363593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Redux Toolkit Introduction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7669411" y="5434370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Official package to simplify Redux development.</a:t>
            </a:r>
            <a:endParaRPr lang="en-US" sz="1750" dirty="0"/>
          </a:p>
        </p:txBody>
      </p:sp>
      <p:sp>
        <p:nvSpPr>
          <p:cNvPr id="20" name="Shape 17"/>
          <p:cNvSpPr/>
          <p:nvPr/>
        </p:nvSpPr>
        <p:spPr>
          <a:xfrm>
            <a:off x="6760012" y="6490811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E1C7B6"/>
          </a:solidFill>
          <a:ln/>
        </p:spPr>
      </p:sp>
      <p:sp>
        <p:nvSpPr>
          <p:cNvPr id="21" name="Shape 18"/>
          <p:cNvSpPr/>
          <p:nvPr/>
        </p:nvSpPr>
        <p:spPr>
          <a:xfrm>
            <a:off x="6280190" y="625090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BE1D0"/>
          </a:solidFill>
          <a:ln w="7620">
            <a:solidFill>
              <a:srgbClr val="E1C7B6"/>
            </a:solidFill>
            <a:prstDash val="solid"/>
          </a:ln>
        </p:spPr>
      </p:sp>
      <p:sp>
        <p:nvSpPr>
          <p:cNvPr id="22" name="Text 19"/>
          <p:cNvSpPr/>
          <p:nvPr/>
        </p:nvSpPr>
        <p:spPr>
          <a:xfrm>
            <a:off x="6365260" y="6293406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4</a:t>
            </a:r>
            <a:endParaRPr lang="en-US" sz="2650" dirty="0"/>
          </a:p>
        </p:txBody>
      </p:sp>
      <p:sp>
        <p:nvSpPr>
          <p:cNvPr id="23" name="Text 20"/>
          <p:cNvSpPr/>
          <p:nvPr/>
        </p:nvSpPr>
        <p:spPr>
          <a:xfrm>
            <a:off x="7669411" y="632876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Current Standard</a:t>
            </a:r>
            <a:endParaRPr lang="en-US" sz="2200" dirty="0"/>
          </a:p>
        </p:txBody>
      </p:sp>
      <p:sp>
        <p:nvSpPr>
          <p:cNvPr id="24" name="Text 21"/>
          <p:cNvSpPr/>
          <p:nvPr/>
        </p:nvSpPr>
        <p:spPr>
          <a:xfrm>
            <a:off x="7669411" y="6819186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Now the recommended approach for Redux logic.</a:t>
            </a:r>
            <a:endParaRPr lang="en-US" sz="1750" dirty="0"/>
          </a:p>
        </p:txBody>
      </p:sp>
      <p:pic>
        <p:nvPicPr>
          <p:cNvPr id="2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07735" y="228600"/>
            <a:ext cx="1094065" cy="42660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60327"/>
            <a:ext cx="690062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Benefits of Redux Toolkit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822734"/>
            <a:ext cx="3048000" cy="188380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499002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Less Boilerplate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5480447"/>
            <a:ext cx="304800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Reduces repetitive code patterns, allowing you to focus on what matters.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5278" y="2822734"/>
            <a:ext cx="3048119" cy="1883807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125278" y="499002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Better Defaults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4125278" y="5480447"/>
            <a:ext cx="304811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Pre-configured with recommended settings to get you started quickly.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6884" y="2822734"/>
            <a:ext cx="3048119" cy="1883807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456884" y="499002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Integrated Tools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7456884" y="5480447"/>
            <a:ext cx="304811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Includes createSlice and configureStore utilities for streamlined development.</a:t>
            </a:r>
            <a:endParaRPr lang="en-US" sz="17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88491" y="2822734"/>
            <a:ext cx="3048119" cy="1883807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0788491" y="499002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Maintainable Code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10788491" y="5480447"/>
            <a:ext cx="304811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Results in cleaner, more scalable applications that are easier to maintain.</a:t>
            </a:r>
            <a:endParaRPr lang="en-US" sz="1750" dirty="0"/>
          </a:p>
        </p:txBody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07735" y="228600"/>
            <a:ext cx="1094065" cy="426601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47224"/>
            <a:ext cx="4603433" cy="531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150"/>
              </a:lnSpc>
              <a:buNone/>
            </a:pPr>
            <a:r>
              <a:rPr lang="en-US" sz="33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Components of Redux</a:t>
            </a:r>
            <a:endParaRPr lang="en-US" sz="3300" dirty="0"/>
          </a:p>
        </p:txBody>
      </p:sp>
      <p:sp>
        <p:nvSpPr>
          <p:cNvPr id="3" name="Text 1"/>
          <p:cNvSpPr/>
          <p:nvPr/>
        </p:nvSpPr>
        <p:spPr>
          <a:xfrm>
            <a:off x="793790" y="1518999"/>
            <a:ext cx="13042821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Redux architecture consists of four main parts working together to create a predictable state container.</a:t>
            </a:r>
            <a:endParaRPr lang="en-US" sz="13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47430" y="1982510"/>
            <a:ext cx="1614011" cy="1252180"/>
          </a:xfrm>
          <a:prstGeom prst="rect">
            <a:avLst/>
          </a:prstGeom>
        </p:spPr>
      </p:pic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4777" y="2621399"/>
            <a:ext cx="239197" cy="298966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5031462" y="2152531"/>
            <a:ext cx="212645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UI Components</a:t>
            </a:r>
            <a:endParaRPr lang="en-US" sz="1650" dirty="0"/>
          </a:p>
        </p:txBody>
      </p:sp>
      <p:sp>
        <p:nvSpPr>
          <p:cNvPr id="7" name="Text 3"/>
          <p:cNvSpPr/>
          <p:nvPr/>
        </p:nvSpPr>
        <p:spPr>
          <a:xfrm>
            <a:off x="5031462" y="2520315"/>
            <a:ext cx="8635127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React Native components that connect to Redux via hooks like useSelector and useDispatch to read state and trigger actions</a:t>
            </a:r>
            <a:endParaRPr lang="en-US" sz="1300" dirty="0"/>
          </a:p>
        </p:txBody>
      </p:sp>
      <p:sp>
        <p:nvSpPr>
          <p:cNvPr id="8" name="Shape 4"/>
          <p:cNvSpPr/>
          <p:nvPr/>
        </p:nvSpPr>
        <p:spPr>
          <a:xfrm>
            <a:off x="4903946" y="3246358"/>
            <a:ext cx="8890159" cy="11430"/>
          </a:xfrm>
          <a:prstGeom prst="roundRect">
            <a:avLst>
              <a:gd name="adj" fmla="val 625116"/>
            </a:avLst>
          </a:prstGeom>
          <a:solidFill>
            <a:srgbClr val="E1C7B6"/>
          </a:solidFill>
          <a:ln/>
        </p:spPr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0424" y="3277195"/>
            <a:ext cx="3228022" cy="1252180"/>
          </a:xfrm>
          <a:prstGeom prst="rect">
            <a:avLst/>
          </a:prstGeom>
        </p:spPr>
      </p:pic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4777" y="3753802"/>
            <a:ext cx="239197" cy="29896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5838468" y="3447217"/>
            <a:ext cx="212645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Actions &amp; Dispatch</a:t>
            </a:r>
            <a:endParaRPr lang="en-US" sz="1650" dirty="0"/>
          </a:p>
        </p:txBody>
      </p:sp>
      <p:sp>
        <p:nvSpPr>
          <p:cNvPr id="12" name="Text 6"/>
          <p:cNvSpPr/>
          <p:nvPr/>
        </p:nvSpPr>
        <p:spPr>
          <a:xfrm>
            <a:off x="5838468" y="3815001"/>
            <a:ext cx="7828121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Plain JavaScript objects with a type property that describe what happened, created efficiently with Redux Toolkit's createSlice API</a:t>
            </a:r>
            <a:endParaRPr lang="en-US" sz="1300" dirty="0"/>
          </a:p>
        </p:txBody>
      </p:sp>
      <p:sp>
        <p:nvSpPr>
          <p:cNvPr id="13" name="Shape 7"/>
          <p:cNvSpPr/>
          <p:nvPr/>
        </p:nvSpPr>
        <p:spPr>
          <a:xfrm>
            <a:off x="5710952" y="4541044"/>
            <a:ext cx="8083153" cy="11430"/>
          </a:xfrm>
          <a:prstGeom prst="roundRect">
            <a:avLst>
              <a:gd name="adj" fmla="val 625116"/>
            </a:avLst>
          </a:prstGeom>
          <a:solidFill>
            <a:srgbClr val="E1C7B6"/>
          </a:solidFill>
          <a:ln/>
        </p:spPr>
      </p:sp>
      <p:pic>
        <p:nvPicPr>
          <p:cNvPr id="14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3418" y="4571881"/>
            <a:ext cx="4842034" cy="1252180"/>
          </a:xfrm>
          <a:prstGeom prst="rect">
            <a:avLst/>
          </a:prstGeom>
        </p:spPr>
      </p:pic>
      <p:pic>
        <p:nvPicPr>
          <p:cNvPr id="15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34777" y="5048488"/>
            <a:ext cx="239197" cy="298966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6645473" y="4741902"/>
            <a:ext cx="212645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Reducers</a:t>
            </a:r>
            <a:endParaRPr lang="en-US" sz="1650" dirty="0"/>
          </a:p>
        </p:txBody>
      </p:sp>
      <p:sp>
        <p:nvSpPr>
          <p:cNvPr id="17" name="Text 9"/>
          <p:cNvSpPr/>
          <p:nvPr/>
        </p:nvSpPr>
        <p:spPr>
          <a:xfrm>
            <a:off x="6645473" y="5109686"/>
            <a:ext cx="7021116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Pure functions that handle state transitions based on actions, automatically generated by Redux Toolkit to prevent mutations</a:t>
            </a:r>
            <a:endParaRPr lang="en-US" sz="1300" dirty="0"/>
          </a:p>
        </p:txBody>
      </p:sp>
      <p:sp>
        <p:nvSpPr>
          <p:cNvPr id="18" name="Shape 10"/>
          <p:cNvSpPr/>
          <p:nvPr/>
        </p:nvSpPr>
        <p:spPr>
          <a:xfrm>
            <a:off x="6517958" y="5835729"/>
            <a:ext cx="7276148" cy="11430"/>
          </a:xfrm>
          <a:prstGeom prst="roundRect">
            <a:avLst>
              <a:gd name="adj" fmla="val 625116"/>
            </a:avLst>
          </a:prstGeom>
          <a:solidFill>
            <a:srgbClr val="E1C7B6"/>
          </a:solidFill>
          <a:ln/>
        </p:spPr>
      </p:sp>
      <p:pic>
        <p:nvPicPr>
          <p:cNvPr id="19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6294" y="5866567"/>
            <a:ext cx="6456164" cy="1252180"/>
          </a:xfrm>
          <a:prstGeom prst="rect">
            <a:avLst/>
          </a:prstGeom>
        </p:spPr>
      </p:pic>
      <p:pic>
        <p:nvPicPr>
          <p:cNvPr id="20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34658" y="6343174"/>
            <a:ext cx="239197" cy="298966"/>
          </a:xfrm>
          <a:prstGeom prst="rect">
            <a:avLst/>
          </a:prstGeom>
        </p:spPr>
      </p:pic>
      <p:sp>
        <p:nvSpPr>
          <p:cNvPr id="21" name="Text 11"/>
          <p:cNvSpPr/>
          <p:nvPr/>
        </p:nvSpPr>
        <p:spPr>
          <a:xfrm>
            <a:off x="7452479" y="6036588"/>
            <a:ext cx="212645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Store</a:t>
            </a:r>
            <a:endParaRPr lang="en-US" sz="1650" dirty="0"/>
          </a:p>
        </p:txBody>
      </p:sp>
      <p:sp>
        <p:nvSpPr>
          <p:cNvPr id="22" name="Text 12"/>
          <p:cNvSpPr/>
          <p:nvPr/>
        </p:nvSpPr>
        <p:spPr>
          <a:xfrm>
            <a:off x="7452479" y="6404372"/>
            <a:ext cx="6214110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Single source of truth that holds the entire application state, configured with configureStore to include middleware and DevTools</a:t>
            </a:r>
            <a:endParaRPr lang="en-US" sz="1300" dirty="0"/>
          </a:p>
        </p:txBody>
      </p:sp>
      <p:sp>
        <p:nvSpPr>
          <p:cNvPr id="23" name="Text 13"/>
          <p:cNvSpPr/>
          <p:nvPr/>
        </p:nvSpPr>
        <p:spPr>
          <a:xfrm>
            <a:off x="793790" y="7310080"/>
            <a:ext cx="13042821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These components work together in a unidirectional data flow pattern, making state changes predictable and traceable throughout your React Native application.</a:t>
            </a:r>
            <a:endParaRPr lang="en-US" sz="1300" dirty="0"/>
          </a:p>
        </p:txBody>
      </p:sp>
      <p:pic>
        <p:nvPicPr>
          <p:cNvPr id="24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307735" y="228600"/>
            <a:ext cx="1094065" cy="426601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27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2025-05-09T02:35:26Z</dcterms:created>
  <dcterms:modified xsi:type="dcterms:W3CDTF">2025-05-09T02:35:26Z</dcterms:modified>
</cp:coreProperties>
</file>